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6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 триъгъл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3087E92-A823-4816-A49D-96850DCADE77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31F6E97-8300-4FA8-9834-4A921A192F7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7E92-A823-4816-A49D-96850DCADE77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6E97-8300-4FA8-9834-4A921A192F7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7E92-A823-4816-A49D-96850DCADE77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6E97-8300-4FA8-9834-4A921A192F7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3087E92-A823-4816-A49D-96850DCADE77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6E97-8300-4FA8-9834-4A921A192F7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ен триъгъл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 триъгъл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3087E92-A823-4816-A49D-96850DCADE77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31F6E97-8300-4FA8-9834-4A921A192F7C}" type="slidenum">
              <a:rPr lang="bg-BG" smtClean="0"/>
              <a:t>‹#›</a:t>
            </a:fld>
            <a:endParaRPr lang="bg-BG"/>
          </a:p>
        </p:txBody>
      </p:sp>
      <p:cxnSp>
        <p:nvCxnSpPr>
          <p:cNvPr id="11" name="Право съединение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аво съединение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3087E92-A823-4816-A49D-96850DCADE77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31F6E97-8300-4FA8-9834-4A921A192F7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3087E92-A823-4816-A49D-96850DCADE77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31F6E97-8300-4FA8-9834-4A921A192F7C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7E92-A823-4816-A49D-96850DCADE77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6E97-8300-4FA8-9834-4A921A192F7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3087E92-A823-4816-A49D-96850DCADE77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31F6E97-8300-4FA8-9834-4A921A192F7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3087E92-A823-4816-A49D-96850DCADE77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31F6E97-8300-4FA8-9834-4A921A192F7C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3087E92-A823-4816-A49D-96850DCADE77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31F6E97-8300-4FA8-9834-4A921A192F7C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ен триъгъл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аво съединение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аво съединение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3087E92-A823-4816-A49D-96850DCADE77}" type="datetimeFigureOut">
              <a:rPr lang="bg-BG" smtClean="0"/>
              <a:t>11.5.2017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31F6E97-8300-4FA8-9834-4A921A192F7C}" type="slidenum">
              <a:rPr lang="bg-BG" smtClean="0"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Monotype Corsiva" pitchFamily="66" charset="0"/>
              </a:rPr>
              <a:t>IFOM – </a:t>
            </a:r>
            <a:r>
              <a:rPr lang="en-US" sz="8000" dirty="0" err="1" smtClean="0">
                <a:latin typeface="Monotype Corsiva" pitchFamily="66" charset="0"/>
              </a:rPr>
              <a:t>YouNet</a:t>
            </a:r>
            <a:endParaRPr lang="bg-BG" sz="8000" dirty="0">
              <a:latin typeface="Monotype Corsiva" pitchFamily="66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33464"/>
            <a:ext cx="5256584" cy="482453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5" y="67564"/>
            <a:ext cx="1734143" cy="32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 &amp;Bcy;&amp;acy;&amp;ncy;&amp;ncy;&amp;iecy;&amp;rcy;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7564"/>
            <a:ext cx="1473564" cy="559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9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bg-BG" sz="5400" dirty="0" smtClean="0">
                <a:latin typeface="Monotype Corsiva" pitchFamily="66" charset="0"/>
              </a:rPr>
              <a:t>Нашият опит</a:t>
            </a:r>
            <a:endParaRPr lang="bg-BG" sz="5400" dirty="0">
              <a:latin typeface="Monotype Corsiva" pitchFamily="66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09519"/>
            <a:ext cx="7632848" cy="5724636"/>
          </a:xfrm>
        </p:spPr>
      </p:pic>
    </p:spTree>
    <p:extLst>
      <p:ext uri="{BB962C8B-B14F-4D97-AF65-F5344CB8AC3E}">
        <p14:creationId xmlns:p14="http://schemas.microsoft.com/office/powerpoint/2010/main" val="66525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" y="0"/>
            <a:ext cx="5173798" cy="3888432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052"/>
            <a:ext cx="5138558" cy="3861947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5364088" y="2481863"/>
            <a:ext cx="36411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9" name="Текстово поле 8"/>
          <p:cNvSpPr txBox="1"/>
          <p:nvPr/>
        </p:nvSpPr>
        <p:spPr>
          <a:xfrm rot="1637770">
            <a:off x="5636473" y="1045286"/>
            <a:ext cx="309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We work hard</a:t>
            </a:r>
            <a:endParaRPr lang="bg-BG" sz="4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5243">
            <a:off x="982460" y="3615636"/>
            <a:ext cx="2022109" cy="344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2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" y="3509391"/>
            <a:ext cx="4608512" cy="3377457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5874">
            <a:off x="3939451" y="642539"/>
            <a:ext cx="4771781" cy="3582564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00837"/>
            <a:ext cx="3672909" cy="2757551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 rot="19798007">
            <a:off x="275868" y="647215"/>
            <a:ext cx="3364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  <a:latin typeface="Monotype Corsiva" pitchFamily="66" charset="0"/>
              </a:rPr>
              <a:t>We are proud of ourselves </a:t>
            </a:r>
            <a:endParaRPr lang="bg-BG" sz="48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5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88640"/>
            <a:ext cx="8435280" cy="3960440"/>
          </a:xfrm>
        </p:spPr>
        <p:txBody>
          <a:bodyPr>
            <a:normAutofit fontScale="85000" lnSpcReduction="20000"/>
          </a:bodyPr>
          <a:lstStyle/>
          <a:p>
            <a:pPr marL="64008" indent="0" algn="ctr">
              <a:buNone/>
            </a:pPr>
            <a:r>
              <a:rPr lang="bg-BG" sz="3600" dirty="0" smtClean="0">
                <a:latin typeface="Monotype Corsiva" pitchFamily="66" charset="0"/>
              </a:rPr>
              <a:t>Изготвили:</a:t>
            </a:r>
          </a:p>
          <a:p>
            <a:pPr>
              <a:buFontTx/>
              <a:buChar char="-"/>
            </a:pPr>
            <a:r>
              <a:rPr lang="bg-BG" sz="2800" dirty="0" smtClean="0">
                <a:latin typeface="Monotype Corsiva" pitchFamily="66" charset="0"/>
              </a:rPr>
              <a:t>Натали Димова</a:t>
            </a:r>
          </a:p>
          <a:p>
            <a:pPr>
              <a:buFontTx/>
              <a:buChar char="-"/>
            </a:pPr>
            <a:r>
              <a:rPr lang="bg-BG" sz="2800" dirty="0" smtClean="0">
                <a:latin typeface="Monotype Corsiva" pitchFamily="66" charset="0"/>
              </a:rPr>
              <a:t>Мелиса </a:t>
            </a:r>
            <a:r>
              <a:rPr lang="bg-BG" sz="2800" dirty="0" err="1" smtClean="0">
                <a:latin typeface="Monotype Corsiva" pitchFamily="66" charset="0"/>
              </a:rPr>
              <a:t>Мейманова</a:t>
            </a:r>
            <a:endParaRPr lang="bg-BG" sz="2800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bg-BG" sz="2800" dirty="0" err="1" smtClean="0">
                <a:latin typeface="Monotype Corsiva" pitchFamily="66" charset="0"/>
              </a:rPr>
              <a:t>Мелтем</a:t>
            </a:r>
            <a:r>
              <a:rPr lang="bg-BG" sz="2800" dirty="0" smtClean="0">
                <a:latin typeface="Monotype Corsiva" pitchFamily="66" charset="0"/>
              </a:rPr>
              <a:t> </a:t>
            </a:r>
            <a:r>
              <a:rPr lang="bg-BG" sz="2800" dirty="0" err="1" smtClean="0">
                <a:latin typeface="Monotype Corsiva" pitchFamily="66" charset="0"/>
              </a:rPr>
              <a:t>Кърали</a:t>
            </a:r>
            <a:endParaRPr lang="bg-BG" sz="2800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bg-BG" sz="2800" dirty="0" smtClean="0">
                <a:latin typeface="Monotype Corsiva" pitchFamily="66" charset="0"/>
              </a:rPr>
              <a:t>Айше Али</a:t>
            </a:r>
          </a:p>
          <a:p>
            <a:pPr>
              <a:buFontTx/>
              <a:buChar char="-"/>
            </a:pPr>
            <a:r>
              <a:rPr lang="bg-BG" sz="2800" dirty="0" smtClean="0">
                <a:latin typeface="Monotype Corsiva" pitchFamily="66" charset="0"/>
              </a:rPr>
              <a:t>Ангел </a:t>
            </a:r>
            <a:r>
              <a:rPr lang="bg-BG" sz="2800" dirty="0" err="1" smtClean="0">
                <a:latin typeface="Monotype Corsiva" pitchFamily="66" charset="0"/>
              </a:rPr>
              <a:t>Учков</a:t>
            </a:r>
            <a:endParaRPr lang="bg-BG" sz="2800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bg-BG" sz="2800" dirty="0" smtClean="0">
                <a:latin typeface="Monotype Corsiva" pitchFamily="66" charset="0"/>
              </a:rPr>
              <a:t>Михаил Терзийски</a:t>
            </a:r>
          </a:p>
          <a:p>
            <a:pPr>
              <a:buFontTx/>
              <a:buChar char="-"/>
            </a:pPr>
            <a:r>
              <a:rPr lang="bg-BG" sz="2800" dirty="0" smtClean="0">
                <a:latin typeface="Monotype Corsiva" pitchFamily="66" charset="0"/>
              </a:rPr>
              <a:t>Александър Грозданов</a:t>
            </a:r>
          </a:p>
          <a:p>
            <a:pPr marL="64008" indent="0">
              <a:buNone/>
            </a:pPr>
            <a:endParaRPr lang="bg-BG" sz="2800" dirty="0" smtClean="0">
              <a:latin typeface="Monotype Corsiva" pitchFamily="66" charset="0"/>
            </a:endParaRPr>
          </a:p>
          <a:p>
            <a:pPr marL="64008" indent="0" algn="ctr">
              <a:buNone/>
            </a:pPr>
            <a:r>
              <a:rPr lang="bg-BG" sz="3600" dirty="0" smtClean="0">
                <a:latin typeface="Monotype Corsiva" pitchFamily="66" charset="0"/>
              </a:rPr>
              <a:t>Благодарим Ви за вниманието! </a:t>
            </a:r>
            <a:r>
              <a:rPr lang="bg-BG" sz="3600" dirty="0" smtClean="0">
                <a:latin typeface="Monotype Corsiva" pitchFamily="66" charset="0"/>
                <a:sym typeface="Wingdings" pitchFamily="2" charset="2"/>
              </a:rPr>
              <a:t></a:t>
            </a:r>
            <a:endParaRPr lang="bg-BG" sz="3600" dirty="0" smtClean="0">
              <a:latin typeface="Monotype Corsiva" pitchFamily="66" charset="0"/>
            </a:endParaRPr>
          </a:p>
          <a:p>
            <a:pPr marL="64008" indent="0">
              <a:buNone/>
            </a:pPr>
            <a:endParaRPr lang="bg-BG" sz="2800" dirty="0">
              <a:latin typeface="Monotype Corsiva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8916"/>
            <a:ext cx="1800774" cy="53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 &amp;Bcy;&amp;acy;&amp;ncy;&amp;ncy;&amp;iecy;&amp;rcy;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16055"/>
            <a:ext cx="1738148" cy="5596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лавие 2"/>
          <p:cNvSpPr txBox="1">
            <a:spLocks/>
          </p:cNvSpPr>
          <p:nvPr/>
        </p:nvSpPr>
        <p:spPr>
          <a:xfrm>
            <a:off x="1936094" y="4911937"/>
            <a:ext cx="5876266" cy="1763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 smtClean="0"/>
              <a:t>Проект </a:t>
            </a:r>
            <a:r>
              <a:rPr lang="en-GB" dirty="0" smtClean="0"/>
              <a:t>„</a:t>
            </a:r>
            <a:r>
              <a:rPr lang="en-GB" dirty="0" err="1" smtClean="0"/>
              <a:t>Придобиване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професионални</a:t>
            </a:r>
            <a:r>
              <a:rPr lang="en-GB" dirty="0" smtClean="0"/>
              <a:t> </a:t>
            </a:r>
            <a:r>
              <a:rPr lang="en-GB" dirty="0" err="1" smtClean="0"/>
              <a:t>компетентности</a:t>
            </a:r>
            <a:r>
              <a:rPr lang="en-GB" dirty="0" smtClean="0"/>
              <a:t> и </a:t>
            </a:r>
            <a:r>
              <a:rPr lang="en-GB" dirty="0" err="1" smtClean="0"/>
              <a:t>създаване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успешни</a:t>
            </a:r>
            <a:r>
              <a:rPr lang="en-GB" dirty="0" smtClean="0"/>
              <a:t> </a:t>
            </a:r>
            <a:r>
              <a:rPr lang="en-GB" dirty="0" err="1" smtClean="0"/>
              <a:t>кадри</a:t>
            </a:r>
            <a:r>
              <a:rPr lang="en-GB" dirty="0" smtClean="0"/>
              <a:t> </a:t>
            </a:r>
            <a:r>
              <a:rPr lang="en-GB" dirty="0" err="1" smtClean="0"/>
              <a:t>чрезпрактика</a:t>
            </a:r>
            <a:r>
              <a:rPr lang="en-GB" dirty="0" smtClean="0"/>
              <a:t> в </a:t>
            </a:r>
            <a:r>
              <a:rPr lang="en-GB" dirty="0" err="1" smtClean="0"/>
              <a:t>европейски</a:t>
            </a:r>
            <a:r>
              <a:rPr lang="en-GB" dirty="0" smtClean="0"/>
              <a:t> </a:t>
            </a:r>
            <a:r>
              <a:rPr lang="en-GB" dirty="0" err="1" smtClean="0"/>
              <a:t>фирми</a:t>
            </a:r>
            <a:r>
              <a:rPr lang="en-GB" dirty="0" smtClean="0"/>
              <a:t> “</a:t>
            </a:r>
            <a:r>
              <a:rPr lang="bg-BG" dirty="0" smtClean="0"/>
              <a:t>, </a:t>
            </a:r>
          </a:p>
          <a:p>
            <a:r>
              <a:rPr lang="bg-BG" dirty="0" smtClean="0"/>
              <a:t>д</a:t>
            </a:r>
            <a:r>
              <a:rPr lang="en-GB" dirty="0" err="1" smtClean="0"/>
              <a:t>оговор</a:t>
            </a:r>
            <a:r>
              <a:rPr lang="bg-BG" dirty="0" smtClean="0"/>
              <a:t> номер  </a:t>
            </a:r>
            <a:r>
              <a:rPr lang="en-GB" dirty="0" smtClean="0"/>
              <a:t>201</a:t>
            </a:r>
            <a:r>
              <a:rPr lang="bg-BG" dirty="0" smtClean="0"/>
              <a:t>6</a:t>
            </a:r>
            <a:r>
              <a:rPr lang="en-GB" dirty="0" smtClean="0"/>
              <a:t>-1-BG01-KA102-0</a:t>
            </a:r>
            <a:r>
              <a:rPr lang="bg-BG" dirty="0" smtClean="0"/>
              <a:t>2</a:t>
            </a:r>
            <a:r>
              <a:rPr lang="en-GB" dirty="0" smtClean="0"/>
              <a:t>3</a:t>
            </a:r>
            <a:r>
              <a:rPr lang="bg-BG" dirty="0" smtClean="0"/>
              <a:t>001</a:t>
            </a:r>
            <a:endParaRPr lang="en-US" sz="2400" dirty="0" smtClean="0"/>
          </a:p>
          <a:p>
            <a:r>
              <a:rPr lang="bg-BG" sz="1700" dirty="0" smtClean="0"/>
              <a:t>Този проект  се финансира по програма “Еразъм+”, КД 1 - Образователна мобилност за граждани, </a:t>
            </a:r>
          </a:p>
          <a:p>
            <a:r>
              <a:rPr lang="bg-BG" sz="1700" dirty="0" smtClean="0"/>
              <a:t>Мобилност на обучаеми и персонал в ПОО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3110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bg-BG" sz="5400" dirty="0" smtClean="0">
                <a:latin typeface="Monotype Corsiva" pitchFamily="66" charset="0"/>
              </a:rPr>
              <a:t>Основна дейност</a:t>
            </a:r>
            <a:endParaRPr lang="bg-BG" sz="5400" dirty="0">
              <a:latin typeface="Monotype Corsiva" pitchFamily="66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523550"/>
            <a:ext cx="8229600" cy="5073802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Monotype Corsiva" pitchFamily="66" charset="0"/>
              </a:rPr>
              <a:t>Younet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е </a:t>
            </a:r>
            <a:r>
              <a:rPr lang="ru-RU" sz="2800" dirty="0" err="1" smtClean="0">
                <a:latin typeface="Monotype Corsiva" pitchFamily="66" charset="0"/>
              </a:rPr>
              <a:t>социално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сдружение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което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използва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мобилността</a:t>
            </a:r>
            <a:r>
              <a:rPr lang="ru-RU" sz="2800" dirty="0">
                <a:latin typeface="Monotype Corsiva" pitchFamily="66" charset="0"/>
              </a:rPr>
              <a:t> с </a:t>
            </a:r>
            <a:r>
              <a:rPr lang="ru-RU" sz="2800" dirty="0" err="1">
                <a:latin typeface="Monotype Corsiva" pitchFamily="66" charset="0"/>
              </a:rPr>
              <a:t>учебна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цел, </a:t>
            </a:r>
            <a:r>
              <a:rPr lang="ru-RU" sz="2800" dirty="0" err="1">
                <a:latin typeface="Monotype Corsiva" pitchFamily="66" charset="0"/>
              </a:rPr>
              <a:t>като</a:t>
            </a:r>
            <a:r>
              <a:rPr lang="ru-RU" sz="2800" dirty="0">
                <a:latin typeface="Monotype Corsiva" pitchFamily="66" charset="0"/>
              </a:rPr>
              <a:t> средство за </a:t>
            </a:r>
            <a:r>
              <a:rPr lang="ru-RU" sz="2800" dirty="0" err="1">
                <a:latin typeface="Monotype Corsiva" pitchFamily="66" charset="0"/>
              </a:rPr>
              <a:t>подкрепа</a:t>
            </a:r>
            <a:r>
              <a:rPr lang="ru-RU" sz="2800" dirty="0">
                <a:latin typeface="Monotype Corsiva" pitchFamily="66" charset="0"/>
              </a:rPr>
              <a:t> на </a:t>
            </a:r>
            <a:r>
              <a:rPr lang="ru-RU" sz="2800" dirty="0" err="1">
                <a:latin typeface="Monotype Corsiva" pitchFamily="66" charset="0"/>
              </a:rPr>
              <a:t>личностното</a:t>
            </a:r>
            <a:r>
              <a:rPr lang="ru-RU" sz="2800" dirty="0">
                <a:latin typeface="Monotype Corsiva" pitchFamily="66" charset="0"/>
              </a:rPr>
              <a:t> и </a:t>
            </a:r>
            <a:r>
              <a:rPr lang="ru-RU" sz="2800" dirty="0" err="1">
                <a:latin typeface="Monotype Corsiva" pitchFamily="66" charset="0"/>
              </a:rPr>
              <a:t>професионалното</a:t>
            </a:r>
            <a:r>
              <a:rPr lang="ru-RU" sz="2800" dirty="0">
                <a:latin typeface="Monotype Corsiva" pitchFamily="66" charset="0"/>
              </a:rPr>
              <a:t> развитие, </a:t>
            </a:r>
            <a:r>
              <a:rPr lang="ru-RU" sz="2800" dirty="0" err="1">
                <a:latin typeface="Monotype Corsiva" pitchFamily="66" charset="0"/>
              </a:rPr>
              <a:t>междукултурния</a:t>
            </a:r>
            <a:r>
              <a:rPr lang="ru-RU" sz="2800" dirty="0">
                <a:latin typeface="Monotype Corsiva" pitchFamily="66" charset="0"/>
              </a:rPr>
              <a:t> диалог и </a:t>
            </a:r>
            <a:r>
              <a:rPr lang="ru-RU" sz="2800" dirty="0" err="1">
                <a:latin typeface="Monotype Corsiva" pitchFamily="66" charset="0"/>
              </a:rPr>
              <a:t>европейската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информираност</a:t>
            </a:r>
            <a:r>
              <a:rPr lang="ru-RU" sz="2800" dirty="0">
                <a:latin typeface="Monotype Corsiva" pitchFamily="66" charset="0"/>
              </a:rPr>
              <a:t>. </a:t>
            </a:r>
            <a:r>
              <a:rPr lang="ru-RU" sz="2800" dirty="0" smtClean="0">
                <a:latin typeface="Monotype Corsiva" pitchFamily="66" charset="0"/>
              </a:rPr>
              <a:t>То </a:t>
            </a:r>
            <a:r>
              <a:rPr lang="ru-RU" sz="2800" dirty="0" err="1" smtClean="0">
                <a:latin typeface="Monotype Corsiva" pitchFamily="66" charset="0"/>
              </a:rPr>
              <a:t>обхваща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>
                <a:latin typeface="Monotype Corsiva" pitchFamily="66" charset="0"/>
              </a:rPr>
              <a:t>широк </a:t>
            </a:r>
            <a:r>
              <a:rPr lang="ru-RU" sz="2800" dirty="0" err="1">
                <a:latin typeface="Monotype Corsiva" pitchFamily="66" charset="0"/>
              </a:rPr>
              <a:t>кръг</a:t>
            </a:r>
            <a:r>
              <a:rPr lang="ru-RU" sz="2800" dirty="0">
                <a:latin typeface="Monotype Corsiva" pitchFamily="66" charset="0"/>
              </a:rPr>
              <a:t> от </a:t>
            </a:r>
            <a:r>
              <a:rPr lang="ru-RU" sz="2800" dirty="0" err="1">
                <a:latin typeface="Monotype Corsiva" pitchFamily="66" charset="0"/>
              </a:rPr>
              <a:t>проекти</a:t>
            </a:r>
            <a:r>
              <a:rPr lang="ru-RU" sz="2800" dirty="0">
                <a:latin typeface="Monotype Corsiva" pitchFamily="66" charset="0"/>
              </a:rPr>
              <a:t> и </a:t>
            </a:r>
            <a:r>
              <a:rPr lang="ru-RU" sz="2800" dirty="0" err="1">
                <a:latin typeface="Monotype Corsiva" pitchFamily="66" charset="0"/>
              </a:rPr>
              <a:t>дейности</a:t>
            </a:r>
            <a:r>
              <a:rPr lang="ru-RU" sz="2800" dirty="0">
                <a:latin typeface="Monotype Corsiva" pitchFamily="66" charset="0"/>
              </a:rPr>
              <a:t>, </a:t>
            </a:r>
            <a:r>
              <a:rPr lang="ru-RU" sz="2800" dirty="0" err="1">
                <a:latin typeface="Monotype Corsiva" pitchFamily="66" charset="0"/>
              </a:rPr>
              <a:t>насочени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към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различни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възрастови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групи</a:t>
            </a:r>
            <a:r>
              <a:rPr lang="ru-RU" sz="2800" dirty="0">
                <a:latin typeface="Monotype Corsiva" pitchFamily="66" charset="0"/>
              </a:rPr>
              <a:t>, и се </a:t>
            </a:r>
            <a:r>
              <a:rPr lang="ru-RU" sz="2800" dirty="0" err="1">
                <a:latin typeface="Monotype Corsiva" pitchFamily="66" charset="0"/>
              </a:rPr>
              <a:t>осъществява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както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формално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така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>
                <a:latin typeface="Monotype Corsiva" pitchFamily="66" charset="0"/>
              </a:rPr>
              <a:t>и </a:t>
            </a:r>
            <a:r>
              <a:rPr lang="ru-RU" sz="2800" dirty="0" err="1" smtClean="0">
                <a:latin typeface="Monotype Corsiva" pitchFamily="66" charset="0"/>
              </a:rPr>
              <a:t>неформално</a:t>
            </a:r>
            <a:r>
              <a:rPr lang="ru-RU" sz="2800" dirty="0" smtClean="0">
                <a:latin typeface="Monotype Corsiva" pitchFamily="66" charset="0"/>
              </a:rPr>
              <a:t>. </a:t>
            </a:r>
            <a:r>
              <a:rPr lang="ru-RU" sz="2800" dirty="0" err="1">
                <a:latin typeface="Monotype Corsiva" pitchFamily="66" charset="0"/>
              </a:rPr>
              <a:t>Younet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работи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във</a:t>
            </a:r>
            <a:r>
              <a:rPr lang="ru-RU" sz="2800" dirty="0">
                <a:latin typeface="Monotype Corsiva" pitchFamily="66" charset="0"/>
              </a:rPr>
              <a:t> взаимодействие с </a:t>
            </a:r>
            <a:r>
              <a:rPr lang="ru-RU" sz="2800" dirty="0" err="1">
                <a:latin typeface="Monotype Corsiva" pitchFamily="66" charset="0"/>
              </a:rPr>
              <a:t>държавни</a:t>
            </a:r>
            <a:r>
              <a:rPr lang="ru-RU" sz="2800" dirty="0">
                <a:latin typeface="Monotype Corsiva" pitchFamily="66" charset="0"/>
              </a:rPr>
              <a:t> и </a:t>
            </a:r>
            <a:r>
              <a:rPr lang="ru-RU" sz="2800" dirty="0" err="1">
                <a:latin typeface="Monotype Corsiva" pitchFamily="66" charset="0"/>
              </a:rPr>
              <a:t>частни</a:t>
            </a:r>
            <a:r>
              <a:rPr lang="ru-RU" sz="2800" dirty="0">
                <a:latin typeface="Monotype Corsiva" pitchFamily="66" charset="0"/>
              </a:rPr>
              <a:t> институции на </a:t>
            </a:r>
            <a:r>
              <a:rPr lang="ru-RU" sz="2800" dirty="0" err="1">
                <a:latin typeface="Monotype Corsiva" pitchFamily="66" charset="0"/>
              </a:rPr>
              <a:t>Болоня</a:t>
            </a:r>
            <a:r>
              <a:rPr lang="ru-RU" sz="2800" dirty="0">
                <a:latin typeface="Monotype Corsiva" pitchFamily="66" charset="0"/>
              </a:rPr>
              <a:t>, </a:t>
            </a:r>
            <a:r>
              <a:rPr lang="ru-RU" sz="2800" dirty="0" err="1">
                <a:latin typeface="Monotype Corsiva" pitchFamily="66" charset="0"/>
              </a:rPr>
              <a:t>останалата</a:t>
            </a:r>
            <a:r>
              <a:rPr lang="ru-RU" sz="2800" dirty="0">
                <a:latin typeface="Monotype Corsiva" pitchFamily="66" charset="0"/>
              </a:rPr>
              <a:t> част от Италия и Европа, </a:t>
            </a:r>
            <a:r>
              <a:rPr lang="ru-RU" sz="2800" dirty="0" err="1">
                <a:latin typeface="Monotype Corsiva" pitchFamily="66" charset="0"/>
              </a:rPr>
              <a:t>която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организира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събития</a:t>
            </a:r>
            <a:r>
              <a:rPr lang="ru-RU" sz="2800" dirty="0">
                <a:latin typeface="Monotype Corsiva" pitchFamily="66" charset="0"/>
              </a:rPr>
              <a:t>, </a:t>
            </a:r>
            <a:r>
              <a:rPr lang="ru-RU" sz="2800" dirty="0" err="1">
                <a:latin typeface="Monotype Corsiva" pitchFamily="66" charset="0"/>
              </a:rPr>
              <a:t>срещи</a:t>
            </a:r>
            <a:r>
              <a:rPr lang="ru-RU" sz="2800" dirty="0">
                <a:latin typeface="Monotype Corsiva" pitchFamily="66" charset="0"/>
              </a:rPr>
              <a:t> и </a:t>
            </a:r>
            <a:r>
              <a:rPr lang="ru-RU" sz="2800" dirty="0" err="1">
                <a:latin typeface="Monotype Corsiva" pitchFamily="66" charset="0"/>
              </a:rPr>
              <a:t>проекти</a:t>
            </a:r>
            <a:r>
              <a:rPr lang="ru-RU" sz="2800" dirty="0">
                <a:latin typeface="Monotype Corsiva" pitchFamily="66" charset="0"/>
              </a:rPr>
              <a:t> за </a:t>
            </a:r>
            <a:r>
              <a:rPr lang="ru-RU" sz="2800" dirty="0" smtClean="0">
                <a:latin typeface="Monotype Corsiva" pitchFamily="66" charset="0"/>
              </a:rPr>
              <a:t>обучение.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185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bg-BG" sz="5400" dirty="0" smtClean="0">
                <a:latin typeface="Monotype Corsiva" pitchFamily="66" charset="0"/>
              </a:rPr>
              <a:t>Състав на организацията</a:t>
            </a:r>
            <a:endParaRPr lang="bg-BG" sz="5400" dirty="0">
              <a:latin typeface="Monotype Corsiva" pitchFamily="66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304256"/>
          </a:xfrm>
        </p:spPr>
        <p:txBody>
          <a:bodyPr>
            <a:normAutofit/>
          </a:bodyPr>
          <a:lstStyle/>
          <a:p>
            <a:pPr fontAlgn="t"/>
            <a:r>
              <a:rPr lang="ru-RU" sz="2800" dirty="0" err="1">
                <a:latin typeface="Monotype Corsiva" pitchFamily="66" charset="0"/>
              </a:rPr>
              <a:t>Персоналът</a:t>
            </a:r>
            <a:r>
              <a:rPr lang="ru-RU" sz="2800" dirty="0">
                <a:latin typeface="Monotype Corsiva" pitchFamily="66" charset="0"/>
              </a:rPr>
              <a:t> на </a:t>
            </a:r>
            <a:r>
              <a:rPr lang="ru-RU" sz="2800" dirty="0" err="1">
                <a:latin typeface="Monotype Corsiva" pitchFamily="66" charset="0"/>
              </a:rPr>
              <a:t>Younet</a:t>
            </a:r>
            <a:r>
              <a:rPr lang="ru-RU" sz="2800" dirty="0">
                <a:latin typeface="Monotype Corsiva" pitchFamily="66" charset="0"/>
              </a:rPr>
              <a:t> се </a:t>
            </a:r>
            <a:r>
              <a:rPr lang="ru-RU" sz="2800" dirty="0" err="1">
                <a:latin typeface="Monotype Corsiva" pitchFamily="66" charset="0"/>
              </a:rPr>
              <a:t>състои</a:t>
            </a:r>
            <a:r>
              <a:rPr lang="ru-RU" sz="2800" dirty="0">
                <a:latin typeface="Monotype Corsiva" pitchFamily="66" charset="0"/>
              </a:rPr>
              <a:t> от </a:t>
            </a:r>
            <a:r>
              <a:rPr lang="ru-RU" sz="2800" dirty="0" err="1">
                <a:latin typeface="Monotype Corsiva" pitchFamily="66" charset="0"/>
              </a:rPr>
              <a:t>млади</a:t>
            </a:r>
            <a:r>
              <a:rPr lang="ru-RU" sz="2800" dirty="0">
                <a:latin typeface="Monotype Corsiva" pitchFamily="66" charset="0"/>
              </a:rPr>
              <a:t> хора от </a:t>
            </a:r>
            <a:r>
              <a:rPr lang="ru-RU" sz="2800" dirty="0" err="1">
                <a:latin typeface="Monotype Corsiva" pitchFamily="66" charset="0"/>
              </a:rPr>
              <a:t>осем</a:t>
            </a:r>
            <a:r>
              <a:rPr lang="ru-RU" sz="2800" dirty="0">
                <a:latin typeface="Monotype Corsiva" pitchFamily="66" charset="0"/>
              </a:rPr>
              <a:t> европейски </a:t>
            </a:r>
            <a:r>
              <a:rPr lang="ru-RU" sz="2800" dirty="0" err="1">
                <a:latin typeface="Monotype Corsiva" pitchFamily="66" charset="0"/>
              </a:rPr>
              <a:t>държави</a:t>
            </a:r>
            <a:r>
              <a:rPr lang="ru-RU" sz="2800" dirty="0">
                <a:latin typeface="Monotype Corsiva" pitchFamily="66" charset="0"/>
              </a:rPr>
              <a:t>: </a:t>
            </a:r>
            <a:r>
              <a:rPr lang="ru-RU" sz="2800" dirty="0" err="1">
                <a:latin typeface="Monotype Corsiva" pitchFamily="66" charset="0"/>
              </a:rPr>
              <a:t>професионалисти</a:t>
            </a:r>
            <a:r>
              <a:rPr lang="ru-RU" sz="2800" dirty="0">
                <a:latin typeface="Monotype Corsiva" pitchFamily="66" charset="0"/>
              </a:rPr>
              <a:t> и </a:t>
            </a:r>
            <a:r>
              <a:rPr lang="ru-RU" sz="2800" dirty="0" err="1">
                <a:latin typeface="Monotype Corsiva" pitchFamily="66" charset="0"/>
              </a:rPr>
              <a:t>доброволци</a:t>
            </a:r>
            <a:r>
              <a:rPr lang="ru-RU" sz="2800" dirty="0">
                <a:latin typeface="Monotype Corsiva" pitchFamily="66" charset="0"/>
              </a:rPr>
              <a:t>, </a:t>
            </a:r>
            <a:r>
              <a:rPr lang="ru-RU" sz="2800" dirty="0" err="1">
                <a:latin typeface="Monotype Corsiva" pitchFamily="66" charset="0"/>
              </a:rPr>
              <a:t>които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работят</a:t>
            </a:r>
            <a:r>
              <a:rPr lang="ru-RU" sz="2800" dirty="0">
                <a:latin typeface="Monotype Corsiva" pitchFamily="66" charset="0"/>
              </a:rPr>
              <a:t> за </a:t>
            </a:r>
            <a:r>
              <a:rPr lang="ru-RU" sz="2800" dirty="0" err="1">
                <a:latin typeface="Monotype Corsiva" pitchFamily="66" charset="0"/>
              </a:rPr>
              <a:t>разработването</a:t>
            </a:r>
            <a:r>
              <a:rPr lang="ru-RU" sz="2800" dirty="0">
                <a:latin typeface="Monotype Corsiva" pitchFamily="66" charset="0"/>
              </a:rPr>
              <a:t> и </a:t>
            </a:r>
            <a:r>
              <a:rPr lang="ru-RU" sz="2800" dirty="0" err="1">
                <a:latin typeface="Monotype Corsiva" pitchFamily="66" charset="0"/>
              </a:rPr>
              <a:t>координирането</a:t>
            </a:r>
            <a:r>
              <a:rPr lang="ru-RU" sz="2800" dirty="0">
                <a:latin typeface="Monotype Corsiva" pitchFamily="66" charset="0"/>
              </a:rPr>
              <a:t> на </a:t>
            </a:r>
            <a:r>
              <a:rPr lang="ru-RU" sz="2800" dirty="0" err="1">
                <a:latin typeface="Monotype Corsiva" pitchFamily="66" charset="0"/>
              </a:rPr>
              <a:t>международни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проекти</a:t>
            </a:r>
            <a:r>
              <a:rPr lang="ru-RU" sz="2800" dirty="0">
                <a:latin typeface="Monotype Corsiva" pitchFamily="66" charset="0"/>
              </a:rPr>
              <a:t> за </a:t>
            </a:r>
            <a:r>
              <a:rPr lang="ru-RU" sz="2800" dirty="0" err="1">
                <a:latin typeface="Monotype Corsiva" pitchFamily="66" charset="0"/>
              </a:rPr>
              <a:t>мобилност</a:t>
            </a:r>
            <a:r>
              <a:rPr lang="ru-RU" sz="2800" dirty="0">
                <a:latin typeface="Monotype Corsiva" pitchFamily="66" charset="0"/>
              </a:rPr>
              <a:t>, </a:t>
            </a:r>
            <a:r>
              <a:rPr lang="ru-RU" sz="2800" dirty="0" err="1">
                <a:latin typeface="Monotype Corsiva" pitchFamily="66" charset="0"/>
              </a:rPr>
              <a:t>насърчавани</a:t>
            </a:r>
            <a:r>
              <a:rPr lang="ru-RU" sz="2800" dirty="0">
                <a:latin typeface="Monotype Corsiva" pitchFamily="66" charset="0"/>
              </a:rPr>
              <a:t> от </a:t>
            </a:r>
            <a:r>
              <a:rPr lang="ru-RU" sz="2800" dirty="0" err="1">
                <a:latin typeface="Monotype Corsiva" pitchFamily="66" charset="0"/>
              </a:rPr>
              <a:t>Европейския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съюз</a:t>
            </a:r>
            <a:r>
              <a:rPr lang="ru-RU" sz="2800" dirty="0">
                <a:latin typeface="Monotype Corsiva" pitchFamily="66" charset="0"/>
              </a:rPr>
              <a:t>.</a:t>
            </a:r>
          </a:p>
          <a:p>
            <a:pPr fontAlgn="t"/>
            <a:endParaRPr lang="ru-RU" dirty="0">
              <a:latin typeface="Monotype Corsiva" pitchFamily="66" charset="0"/>
            </a:endParaRPr>
          </a:p>
          <a:p>
            <a:pPr marL="64008" indent="0">
              <a:buNone/>
            </a:pPr>
            <a:endParaRPr lang="bg-BG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66225"/>
            <a:ext cx="532859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3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-272956" y="98398"/>
            <a:ext cx="8064896" cy="936104"/>
          </a:xfrm>
        </p:spPr>
        <p:txBody>
          <a:bodyPr/>
          <a:lstStyle/>
          <a:p>
            <a:pPr marL="64008" indent="0">
              <a:buNone/>
            </a:pPr>
            <a:r>
              <a:rPr lang="en-US" sz="2800" dirty="0" smtClean="0">
                <a:latin typeface="Monotype Corsiva" pitchFamily="66" charset="0"/>
              </a:rPr>
              <a:t>   </a:t>
            </a:r>
            <a:r>
              <a:rPr lang="bg-BG" sz="2800" dirty="0" smtClean="0">
                <a:latin typeface="Monotype Corsiva" pitchFamily="66" charset="0"/>
              </a:rPr>
              <a:t>А</a:t>
            </a:r>
            <a:r>
              <a:rPr lang="en-US" sz="2800" dirty="0" err="1" smtClean="0">
                <a:latin typeface="Monotype Corsiva" pitchFamily="66" charset="0"/>
              </a:rPr>
              <a:t>lina</a:t>
            </a:r>
            <a:r>
              <a:rPr lang="en-US" sz="2800" dirty="0" smtClean="0">
                <a:latin typeface="Monotype Corsiva" pitchFamily="66" charset="0"/>
              </a:rPr>
              <a:t>-Elena </a:t>
            </a:r>
            <a:r>
              <a:rPr lang="en-US" sz="2800" dirty="0" err="1" smtClean="0">
                <a:latin typeface="Monotype Corsiva" pitchFamily="66" charset="0"/>
              </a:rPr>
              <a:t>Gheorghica</a:t>
            </a:r>
            <a:r>
              <a:rPr lang="en-US" sz="2800" dirty="0" smtClean="0">
                <a:latin typeface="Monotype Corsiva" pitchFamily="66" charset="0"/>
              </a:rPr>
              <a:t>    Francesco Tarantino      </a:t>
            </a:r>
          </a:p>
          <a:p>
            <a:pPr marL="64008" indent="0">
              <a:buNone/>
            </a:pP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40" y="566450"/>
            <a:ext cx="1772963" cy="2656467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2885"/>
            <a:ext cx="1759012" cy="2656467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3596958" y="3356992"/>
            <a:ext cx="410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Monotype Corsiva" pitchFamily="66" charset="0"/>
              </a:rPr>
              <a:t>Emanuele</a:t>
            </a:r>
            <a:r>
              <a:rPr lang="en-US" sz="2800" dirty="0" smtClean="0">
                <a:latin typeface="Monotype Corsiva" pitchFamily="66" charset="0"/>
              </a:rPr>
              <a:t> Ferrara</a:t>
            </a:r>
            <a:endParaRPr lang="bg-BG" sz="2800" dirty="0">
              <a:latin typeface="Monotype Corsiva" pitchFamily="66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92885"/>
            <a:ext cx="1687352" cy="2656467"/>
          </a:xfrm>
          <a:prstGeom prst="rect">
            <a:avLst/>
          </a:prstGeom>
        </p:spPr>
      </p:pic>
      <p:sp>
        <p:nvSpPr>
          <p:cNvPr id="10" name="Текстово поле 9"/>
          <p:cNvSpPr txBox="1"/>
          <p:nvPr/>
        </p:nvSpPr>
        <p:spPr>
          <a:xfrm>
            <a:off x="6372200" y="69665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onotype Corsiva" pitchFamily="66" charset="0"/>
              </a:rPr>
              <a:t>Paulina </a:t>
            </a:r>
            <a:r>
              <a:rPr lang="en-US" sz="2800" dirty="0" err="1" smtClean="0">
                <a:latin typeface="Monotype Corsiva" pitchFamily="66" charset="0"/>
              </a:rPr>
              <a:t>Walacik</a:t>
            </a:r>
            <a:endParaRPr lang="bg-BG" sz="2800" dirty="0">
              <a:latin typeface="Monotype Corsiva" pitchFamily="66" charset="0"/>
            </a:endParaRP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958" y="3880212"/>
            <a:ext cx="2412952" cy="286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7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534775"/>
          </a:xfrm>
        </p:spPr>
        <p:txBody>
          <a:bodyPr>
            <a:noAutofit/>
          </a:bodyPr>
          <a:lstStyle/>
          <a:p>
            <a:pPr algn="ctr"/>
            <a:r>
              <a:rPr lang="bg-BG" sz="5400" dirty="0" smtClean="0">
                <a:latin typeface="Monotype Corsiva" pitchFamily="66" charset="0"/>
              </a:rPr>
              <a:t>Мисия</a:t>
            </a:r>
            <a:endParaRPr lang="bg-BG" sz="5400" dirty="0">
              <a:latin typeface="Monotype Corsiva" pitchFamily="66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6192688"/>
          </a:xfrm>
        </p:spPr>
        <p:txBody>
          <a:bodyPr>
            <a:noAutofit/>
          </a:bodyPr>
          <a:lstStyle/>
          <a:p>
            <a:pPr fontAlgn="t"/>
            <a:r>
              <a:rPr lang="ru-RU" sz="2800" dirty="0" err="1">
                <a:latin typeface="Monotype Corsiva" pitchFamily="66" charset="0"/>
              </a:rPr>
              <a:t>Насърчаване</a:t>
            </a:r>
            <a:r>
              <a:rPr lang="ru-RU" sz="2800" dirty="0">
                <a:latin typeface="Monotype Corsiva" pitchFamily="66" charset="0"/>
              </a:rPr>
              <a:t> на </a:t>
            </a:r>
            <a:r>
              <a:rPr lang="ru-RU" sz="2800" dirty="0" err="1">
                <a:latin typeface="Monotype Corsiva" pitchFamily="66" charset="0"/>
              </a:rPr>
              <a:t>мобилността</a:t>
            </a:r>
            <a:r>
              <a:rPr lang="ru-RU" sz="2800" dirty="0">
                <a:latin typeface="Monotype Corsiva" pitchFamily="66" charset="0"/>
              </a:rPr>
              <a:t> с </a:t>
            </a:r>
            <a:r>
              <a:rPr lang="ru-RU" sz="2800" dirty="0" err="1">
                <a:latin typeface="Monotype Corsiva" pitchFamily="66" charset="0"/>
              </a:rPr>
              <a:t>учебна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цел </a:t>
            </a:r>
            <a:r>
              <a:rPr lang="ru-RU" sz="2800" dirty="0">
                <a:latin typeface="Monotype Corsiva" pitchFamily="66" charset="0"/>
              </a:rPr>
              <a:t>или 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даване</a:t>
            </a:r>
            <a:r>
              <a:rPr lang="ru-RU" sz="2800" dirty="0" smtClean="0">
                <a:latin typeface="Monotype Corsiva" pitchFamily="66" charset="0"/>
              </a:rPr>
              <a:t> на </a:t>
            </a:r>
            <a:r>
              <a:rPr lang="ru-RU" sz="2800" dirty="0" err="1" smtClean="0">
                <a:latin typeface="Monotype Corsiva" pitchFamily="66" charset="0"/>
              </a:rPr>
              <a:t>възможност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>
                <a:latin typeface="Monotype Corsiva" pitchFamily="66" charset="0"/>
              </a:rPr>
              <a:t>за участие в </a:t>
            </a:r>
            <a:r>
              <a:rPr lang="ru-RU" sz="2800" dirty="0" err="1">
                <a:latin typeface="Monotype Corsiva" pitchFamily="66" charset="0"/>
              </a:rPr>
              <a:t>международен</a:t>
            </a:r>
            <a:r>
              <a:rPr lang="ru-RU" sz="2800" dirty="0">
                <a:latin typeface="Monotype Corsiva" pitchFamily="66" charset="0"/>
              </a:rPr>
              <a:t> опит в </a:t>
            </a:r>
            <a:r>
              <a:rPr lang="ru-RU" sz="2800" dirty="0" err="1">
                <a:latin typeface="Monotype Corsiva" pitchFamily="66" charset="0"/>
              </a:rPr>
              <a:t>подкрепа</a:t>
            </a:r>
            <a:r>
              <a:rPr lang="ru-RU" sz="2800" dirty="0">
                <a:latin typeface="Monotype Corsiva" pitchFamily="66" charset="0"/>
              </a:rPr>
              <a:t> на </a:t>
            </a:r>
            <a:r>
              <a:rPr lang="ru-RU" sz="2800" dirty="0" err="1">
                <a:latin typeface="Monotype Corsiva" pitchFamily="66" charset="0"/>
              </a:rPr>
              <a:t>тяхното</a:t>
            </a:r>
            <a:r>
              <a:rPr lang="ru-RU" sz="2800" dirty="0">
                <a:latin typeface="Monotype Corsiva" pitchFamily="66" charset="0"/>
              </a:rPr>
              <a:t> личностно и </a:t>
            </a:r>
            <a:r>
              <a:rPr lang="ru-RU" sz="2800" dirty="0" err="1">
                <a:latin typeface="Monotype Corsiva" pitchFamily="66" charset="0"/>
              </a:rPr>
              <a:t>професионално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развитие.</a:t>
            </a:r>
          </a:p>
          <a:p>
            <a:pPr fontAlgn="t"/>
            <a:r>
              <a:rPr lang="ru-RU" sz="2800" dirty="0" err="1" smtClean="0">
                <a:latin typeface="Monotype Corsiva" pitchFamily="66" charset="0"/>
              </a:rPr>
              <a:t>Насърчаване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>
                <a:latin typeface="Monotype Corsiva" pitchFamily="66" charset="0"/>
              </a:rPr>
              <a:t>на </a:t>
            </a:r>
            <a:r>
              <a:rPr lang="ru-RU" sz="2800" dirty="0" err="1">
                <a:latin typeface="Monotype Corsiva" pitchFamily="66" charset="0"/>
              </a:rPr>
              <a:t>междукултурния</a:t>
            </a:r>
            <a:r>
              <a:rPr lang="ru-RU" sz="2800" dirty="0">
                <a:latin typeface="Monotype Corsiva" pitchFamily="66" charset="0"/>
              </a:rPr>
              <a:t> диалог чрез </a:t>
            </a:r>
            <a:r>
              <a:rPr lang="ru-RU" sz="2800" dirty="0" err="1">
                <a:latin typeface="Monotype Corsiva" pitchFamily="66" charset="0"/>
              </a:rPr>
              <a:t>срещи</a:t>
            </a:r>
            <a:r>
              <a:rPr lang="ru-RU" sz="2800" dirty="0">
                <a:latin typeface="Monotype Corsiva" pitchFamily="66" charset="0"/>
              </a:rPr>
              <a:t> между </a:t>
            </a:r>
            <a:r>
              <a:rPr lang="ru-RU" sz="2800" dirty="0" err="1">
                <a:latin typeface="Monotype Corsiva" pitchFamily="66" charset="0"/>
              </a:rPr>
              <a:t>гражданите</a:t>
            </a:r>
            <a:r>
              <a:rPr lang="ru-RU" sz="2800" dirty="0">
                <a:latin typeface="Monotype Corsiva" pitchFamily="66" charset="0"/>
              </a:rPr>
              <a:t> на </a:t>
            </a:r>
            <a:r>
              <a:rPr lang="ru-RU" sz="2800" dirty="0" err="1">
                <a:latin typeface="Monotype Corsiva" pitchFamily="66" charset="0"/>
              </a:rPr>
              <a:t>различни</a:t>
            </a:r>
            <a:r>
              <a:rPr lang="ru-RU" sz="2800" dirty="0">
                <a:latin typeface="Monotype Corsiva" pitchFamily="66" charset="0"/>
              </a:rPr>
              <a:t> европейски </a:t>
            </a:r>
            <a:r>
              <a:rPr lang="ru-RU" sz="2800" dirty="0" err="1" smtClean="0">
                <a:latin typeface="Monotype Corsiva" pitchFamily="66" charset="0"/>
              </a:rPr>
              <a:t>страни</a:t>
            </a:r>
            <a:r>
              <a:rPr lang="ru-RU" sz="2800" dirty="0" smtClean="0">
                <a:latin typeface="Monotype Corsiva" pitchFamily="66" charset="0"/>
              </a:rPr>
              <a:t>.</a:t>
            </a:r>
            <a:endParaRPr lang="ru-RU" sz="2800" dirty="0">
              <a:latin typeface="Monotype Corsiva" pitchFamily="66" charset="0"/>
            </a:endParaRPr>
          </a:p>
          <a:p>
            <a:pPr fontAlgn="t"/>
            <a:r>
              <a:rPr lang="ru-RU" sz="2800" dirty="0" err="1">
                <a:latin typeface="Monotype Corsiva" pitchFamily="66" charset="0"/>
              </a:rPr>
              <a:t>Повишаване</a:t>
            </a:r>
            <a:r>
              <a:rPr lang="ru-RU" sz="2800" dirty="0">
                <a:latin typeface="Monotype Corsiva" pitchFamily="66" charset="0"/>
              </a:rPr>
              <a:t> на </a:t>
            </a:r>
            <a:r>
              <a:rPr lang="ru-RU" sz="2800" dirty="0" err="1">
                <a:latin typeface="Monotype Corsiva" pitchFamily="66" charset="0"/>
              </a:rPr>
              <a:t>информираността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за </a:t>
            </a:r>
            <a:r>
              <a:rPr lang="ru-RU" sz="2800" dirty="0" err="1">
                <a:latin typeface="Monotype Corsiva" pitchFamily="66" charset="0"/>
              </a:rPr>
              <a:t>европейското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културно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наследство.</a:t>
            </a:r>
            <a:endParaRPr lang="ru-RU" sz="2800" dirty="0">
              <a:latin typeface="Monotype Corsiva" pitchFamily="66" charset="0"/>
            </a:endParaRPr>
          </a:p>
          <a:p>
            <a:pPr fontAlgn="t"/>
            <a:r>
              <a:rPr lang="ru-RU" sz="2800" dirty="0" err="1">
                <a:latin typeface="Monotype Corsiva" pitchFamily="66" charset="0"/>
              </a:rPr>
              <a:t>Насърчава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активното</a:t>
            </a:r>
            <a:r>
              <a:rPr lang="ru-RU" sz="2800" dirty="0">
                <a:latin typeface="Monotype Corsiva" pitchFamily="66" charset="0"/>
              </a:rPr>
              <a:t> гражданство и </a:t>
            </a:r>
            <a:r>
              <a:rPr lang="ru-RU" sz="2800" dirty="0" err="1">
                <a:latin typeface="Monotype Corsiva" pitchFamily="66" charset="0"/>
              </a:rPr>
              <a:t>ангажираността</a:t>
            </a:r>
            <a:r>
              <a:rPr lang="ru-RU" sz="2800" dirty="0">
                <a:latin typeface="Monotype Corsiva" pitchFamily="66" charset="0"/>
              </a:rPr>
              <a:t> на </a:t>
            </a:r>
            <a:r>
              <a:rPr lang="ru-RU" sz="2800" dirty="0" err="1">
                <a:latin typeface="Monotype Corsiva" pitchFamily="66" charset="0"/>
              </a:rPr>
              <a:t>младите</a:t>
            </a:r>
            <a:r>
              <a:rPr lang="ru-RU" sz="2800" dirty="0">
                <a:latin typeface="Monotype Corsiva" pitchFamily="66" charset="0"/>
              </a:rPr>
              <a:t> хора в </a:t>
            </a:r>
            <a:r>
              <a:rPr lang="ru-RU" sz="2800" dirty="0" err="1">
                <a:latin typeface="Monotype Corsiva" pitchFamily="66" charset="0"/>
              </a:rPr>
              <a:t>обществото</a:t>
            </a:r>
            <a:endParaRPr lang="ru-RU" sz="2800" dirty="0">
              <a:latin typeface="Monotype Corsiva" pitchFamily="66" charset="0"/>
            </a:endParaRPr>
          </a:p>
          <a:p>
            <a:pPr fontAlgn="t"/>
            <a:r>
              <a:rPr lang="ru-RU" sz="2800" dirty="0">
                <a:latin typeface="Monotype Corsiva" pitchFamily="66" charset="0"/>
              </a:rPr>
              <a:t>За </a:t>
            </a:r>
            <a:r>
              <a:rPr lang="ru-RU" sz="2800" dirty="0" err="1">
                <a:latin typeface="Monotype Corsiva" pitchFamily="66" charset="0"/>
              </a:rPr>
              <a:t>насърчаване</a:t>
            </a:r>
            <a:r>
              <a:rPr lang="ru-RU" sz="2800" dirty="0">
                <a:latin typeface="Monotype Corsiva" pitchFamily="66" charset="0"/>
              </a:rPr>
              <a:t> на </a:t>
            </a:r>
            <a:r>
              <a:rPr lang="ru-RU" sz="2800" dirty="0" smtClean="0">
                <a:latin typeface="Monotype Corsiva" pitchFamily="66" charset="0"/>
              </a:rPr>
              <a:t>обучение и </a:t>
            </a:r>
            <a:r>
              <a:rPr lang="ru-RU" sz="2800" dirty="0" err="1" smtClean="0">
                <a:latin typeface="Monotype Corsiva" pitchFamily="66" charset="0"/>
              </a:rPr>
              <a:t>сътрудничество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>
                <a:latin typeface="Monotype Corsiva" pitchFamily="66" charset="0"/>
              </a:rPr>
              <a:t>между </a:t>
            </a:r>
            <a:r>
              <a:rPr lang="ru-RU" sz="2800" dirty="0" err="1">
                <a:latin typeface="Monotype Corsiva" pitchFamily="66" charset="0"/>
              </a:rPr>
              <a:t>държавните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органи</a:t>
            </a:r>
            <a:r>
              <a:rPr lang="ru-RU" sz="2800" dirty="0">
                <a:latin typeface="Monotype Corsiva" pitchFamily="66" charset="0"/>
              </a:rPr>
              <a:t> и организации с </a:t>
            </a:r>
            <a:r>
              <a:rPr lang="ru-RU" sz="2800" dirty="0" err="1">
                <a:latin typeface="Monotype Corsiva" pitchFamily="66" charset="0"/>
              </a:rPr>
              <a:t>нестопанска</a:t>
            </a:r>
            <a:r>
              <a:rPr lang="ru-RU" sz="2800" dirty="0">
                <a:latin typeface="Monotype Corsiva" pitchFamily="66" charset="0"/>
              </a:rPr>
              <a:t> цел</a:t>
            </a:r>
          </a:p>
          <a:p>
            <a:pPr fontAlgn="t"/>
            <a:r>
              <a:rPr lang="ru-RU" sz="2800" dirty="0" err="1">
                <a:latin typeface="Monotype Corsiva" pitchFamily="66" charset="0"/>
              </a:rPr>
              <a:t>Подкрепа</a:t>
            </a:r>
            <a:r>
              <a:rPr lang="ru-RU" sz="2800" dirty="0">
                <a:latin typeface="Monotype Corsiva" pitchFamily="66" charset="0"/>
              </a:rPr>
              <a:t> на </a:t>
            </a:r>
            <a:r>
              <a:rPr lang="ru-RU" sz="2800" dirty="0" err="1">
                <a:latin typeface="Monotype Corsiva" pitchFamily="66" charset="0"/>
              </a:rPr>
              <a:t>социалното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включване</a:t>
            </a:r>
            <a:r>
              <a:rPr lang="ru-RU" sz="2800" dirty="0">
                <a:latin typeface="Monotype Corsiva" pitchFamily="66" charset="0"/>
              </a:rPr>
              <a:t> на </a:t>
            </a:r>
            <a:r>
              <a:rPr lang="ru-RU" sz="2800" dirty="0" err="1">
                <a:latin typeface="Monotype Corsiva" pitchFamily="66" charset="0"/>
              </a:rPr>
              <a:t>младите</a:t>
            </a:r>
            <a:r>
              <a:rPr lang="ru-RU" sz="2800" dirty="0">
                <a:latin typeface="Monotype Corsiva" pitchFamily="66" charset="0"/>
              </a:rPr>
              <a:t> хора в </a:t>
            </a:r>
            <a:r>
              <a:rPr lang="ru-RU" sz="2800" dirty="0" err="1">
                <a:latin typeface="Monotype Corsiva" pitchFamily="66" charset="0"/>
              </a:rPr>
              <a:t>неравностойно</a:t>
            </a:r>
            <a:r>
              <a:rPr lang="ru-RU" sz="2800" dirty="0">
                <a:latin typeface="Monotype Corsiva" pitchFamily="66" charset="0"/>
              </a:rPr>
              <a:t> положение.</a:t>
            </a:r>
          </a:p>
          <a:p>
            <a:pPr marL="64008" indent="0" fontAlgn="t">
              <a:buNone/>
            </a:pPr>
            <a:r>
              <a:rPr lang="ru-RU" sz="2800" b="1" dirty="0">
                <a:latin typeface="Monotype Corsiva" pitchFamily="66" charset="0"/>
              </a:rPr>
              <a:t> </a:t>
            </a:r>
            <a:endParaRPr lang="ru-RU" sz="2800" dirty="0">
              <a:latin typeface="Monotype Corsiva" pitchFamily="66" charset="0"/>
            </a:endParaRPr>
          </a:p>
          <a:p>
            <a:pPr marL="64008" indent="0">
              <a:buNone/>
            </a:pPr>
            <a:endParaRPr lang="bg-BG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62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36105"/>
          </a:xfrm>
        </p:spPr>
        <p:txBody>
          <a:bodyPr>
            <a:normAutofit/>
          </a:bodyPr>
          <a:lstStyle/>
          <a:p>
            <a:pPr algn="ctr"/>
            <a:r>
              <a:rPr lang="bg-BG" sz="5400" dirty="0" smtClean="0">
                <a:latin typeface="Monotype Corsiva" pitchFamily="66" charset="0"/>
              </a:rPr>
              <a:t>История</a:t>
            </a:r>
            <a:endParaRPr lang="bg-BG" sz="5400" dirty="0">
              <a:latin typeface="Monotype Corsiva" pitchFamily="66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5760640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Monotype Corsiva" pitchFamily="66" charset="0"/>
              </a:rPr>
              <a:t>Younet</a:t>
            </a:r>
            <a:r>
              <a:rPr lang="ru-RU" sz="2800" dirty="0">
                <a:latin typeface="Monotype Corsiva" pitchFamily="66" charset="0"/>
              </a:rPr>
              <a:t> е основана </a:t>
            </a:r>
            <a:r>
              <a:rPr lang="ru-RU" sz="2800" dirty="0" err="1">
                <a:latin typeface="Monotype Corsiva" pitchFamily="66" charset="0"/>
              </a:rPr>
              <a:t>през</a:t>
            </a:r>
            <a:r>
              <a:rPr lang="ru-RU" sz="2800" dirty="0">
                <a:latin typeface="Monotype Corsiva" pitchFamily="66" charset="0"/>
              </a:rPr>
              <a:t> 2010 г. в </a:t>
            </a:r>
            <a:r>
              <a:rPr lang="ru-RU" sz="2800" dirty="0" err="1">
                <a:latin typeface="Monotype Corsiva" pitchFamily="66" charset="0"/>
              </a:rPr>
              <a:t>Болоня</a:t>
            </a:r>
            <a:r>
              <a:rPr lang="ru-RU" sz="2800" dirty="0">
                <a:latin typeface="Monotype Corsiva" pitchFamily="66" charset="0"/>
              </a:rPr>
              <a:t> от </a:t>
            </a:r>
            <a:r>
              <a:rPr lang="ru-RU" sz="2800" dirty="0" err="1">
                <a:latin typeface="Monotype Corsiva" pitchFamily="66" charset="0"/>
              </a:rPr>
              <a:t>група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млади</a:t>
            </a:r>
            <a:r>
              <a:rPr lang="ru-RU" sz="2800" dirty="0">
                <a:latin typeface="Monotype Corsiva" pitchFamily="66" charset="0"/>
              </a:rPr>
              <a:t> хора с опит и общи </a:t>
            </a:r>
            <a:r>
              <a:rPr lang="ru-RU" sz="2800" dirty="0" err="1">
                <a:latin typeface="Monotype Corsiva" pitchFamily="66" charset="0"/>
              </a:rPr>
              <a:t>интереси</a:t>
            </a:r>
            <a:r>
              <a:rPr lang="ru-RU" sz="2800" dirty="0">
                <a:latin typeface="Monotype Corsiva" pitchFamily="66" charset="0"/>
              </a:rPr>
              <a:t> в </a:t>
            </a:r>
            <a:r>
              <a:rPr lang="ru-RU" sz="2800" dirty="0" err="1">
                <a:latin typeface="Monotype Corsiva" pitchFamily="66" charset="0"/>
              </a:rPr>
              <a:t>областта</a:t>
            </a:r>
            <a:r>
              <a:rPr lang="ru-RU" sz="2800" dirty="0">
                <a:latin typeface="Monotype Corsiva" pitchFamily="66" charset="0"/>
              </a:rPr>
              <a:t> на </a:t>
            </a:r>
            <a:r>
              <a:rPr lang="ru-RU" sz="2800" dirty="0" err="1">
                <a:latin typeface="Monotype Corsiva" pitchFamily="66" charset="0"/>
              </a:rPr>
              <a:t>мобилността</a:t>
            </a:r>
            <a:r>
              <a:rPr lang="ru-RU" sz="2800" dirty="0">
                <a:latin typeface="Monotype Corsiva" pitchFamily="66" charset="0"/>
              </a:rPr>
              <a:t> с </a:t>
            </a:r>
            <a:r>
              <a:rPr lang="ru-RU" sz="2800" dirty="0" err="1">
                <a:latin typeface="Monotype Corsiva" pitchFamily="66" charset="0"/>
              </a:rPr>
              <a:t>учебна</a:t>
            </a:r>
            <a:r>
              <a:rPr lang="ru-RU" sz="2800" dirty="0">
                <a:latin typeface="Monotype Corsiva" pitchFamily="66" charset="0"/>
              </a:rPr>
              <a:t> цел . </a:t>
            </a:r>
            <a:r>
              <a:rPr lang="ru-RU" sz="2800" dirty="0" err="1">
                <a:latin typeface="Monotype Corsiva" pitchFamily="66" charset="0"/>
              </a:rPr>
              <a:t>Асоциацията</a:t>
            </a:r>
            <a:r>
              <a:rPr lang="ru-RU" sz="2800" dirty="0">
                <a:latin typeface="Monotype Corsiva" pitchFamily="66" charset="0"/>
              </a:rPr>
              <a:t> е </a:t>
            </a:r>
            <a:r>
              <a:rPr lang="ru-RU" sz="2800" dirty="0" err="1" smtClean="0">
                <a:latin typeface="Monotype Corsiva" pitchFamily="66" charset="0"/>
              </a:rPr>
              <a:t>спонсорирала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няколко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младежки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обмена и </a:t>
            </a:r>
            <a:r>
              <a:rPr lang="ru-RU" sz="2800" dirty="0" err="1">
                <a:latin typeface="Monotype Corsiva" pitchFamily="66" charset="0"/>
              </a:rPr>
              <a:t>други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инициативи</a:t>
            </a:r>
            <a:r>
              <a:rPr lang="ru-RU" sz="2800" dirty="0">
                <a:latin typeface="Monotype Corsiva" pitchFamily="66" charset="0"/>
              </a:rPr>
              <a:t> за обучение и личностно и </a:t>
            </a:r>
            <a:r>
              <a:rPr lang="ru-RU" sz="2800" dirty="0" err="1">
                <a:latin typeface="Monotype Corsiva" pitchFamily="66" charset="0"/>
              </a:rPr>
              <a:t>професионално</a:t>
            </a:r>
            <a:r>
              <a:rPr lang="ru-RU" sz="2800" dirty="0">
                <a:latin typeface="Monotype Corsiva" pitchFamily="66" charset="0"/>
              </a:rPr>
              <a:t> развитие, работа с </a:t>
            </a:r>
            <a:r>
              <a:rPr lang="ru-RU" sz="2800" dirty="0" err="1">
                <a:latin typeface="Monotype Corsiva" pitchFamily="66" charset="0"/>
              </a:rPr>
              <a:t>националните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агенции</a:t>
            </a:r>
            <a:r>
              <a:rPr lang="ru-RU" sz="2800" dirty="0">
                <a:latin typeface="Monotype Corsiva" pitchFamily="66" charset="0"/>
              </a:rPr>
              <a:t>, </a:t>
            </a:r>
            <a:r>
              <a:rPr lang="ru-RU" sz="2800" dirty="0" err="1">
                <a:latin typeface="Monotype Corsiva" pitchFamily="66" charset="0"/>
              </a:rPr>
              <a:t>които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координират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европейските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програми</a:t>
            </a:r>
            <a:r>
              <a:rPr lang="ru-RU" sz="2800" dirty="0">
                <a:latin typeface="Monotype Corsiva" pitchFamily="66" charset="0"/>
              </a:rPr>
              <a:t> "</a:t>
            </a:r>
            <a:r>
              <a:rPr lang="ru-RU" sz="2800" dirty="0" err="1" smtClean="0">
                <a:latin typeface="Monotype Corsiva" pitchFamily="66" charset="0"/>
              </a:rPr>
              <a:t>Еразъм</a:t>
            </a:r>
            <a:r>
              <a:rPr lang="ru-RU" sz="2800" dirty="0" smtClean="0">
                <a:latin typeface="Monotype Corsiva" pitchFamily="66" charset="0"/>
              </a:rPr>
              <a:t>+", </a:t>
            </a:r>
            <a:r>
              <a:rPr lang="ru-RU" sz="2800" dirty="0">
                <a:latin typeface="Monotype Corsiva" pitchFamily="66" charset="0"/>
              </a:rPr>
              <a:t>"Европа за </a:t>
            </a:r>
            <a:r>
              <a:rPr lang="ru-RU" sz="2800" dirty="0" err="1">
                <a:latin typeface="Monotype Corsiva" pitchFamily="66" charset="0"/>
              </a:rPr>
              <a:t>гражданите</a:t>
            </a:r>
            <a:r>
              <a:rPr lang="ru-RU" sz="2800" dirty="0">
                <a:latin typeface="Monotype Corsiva" pitchFamily="66" charset="0"/>
              </a:rPr>
              <a:t>" и "</a:t>
            </a:r>
            <a:r>
              <a:rPr lang="ru-RU" sz="2800" dirty="0" err="1">
                <a:latin typeface="Monotype Corsiva" pitchFamily="66" charset="0"/>
              </a:rPr>
              <a:t>Учене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през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целия</a:t>
            </a:r>
            <a:r>
              <a:rPr lang="ru-RU" sz="2800" dirty="0">
                <a:latin typeface="Monotype Corsiva" pitchFamily="66" charset="0"/>
              </a:rPr>
              <a:t> живот". 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Сътрудничеството</a:t>
            </a:r>
            <a:r>
              <a:rPr lang="ru-RU" sz="2800" dirty="0">
                <a:latin typeface="Monotype Corsiva" pitchFamily="66" charset="0"/>
              </a:rPr>
              <a:t> с </a:t>
            </a:r>
            <a:r>
              <a:rPr lang="ru-RU" sz="2800" dirty="0" err="1">
                <a:latin typeface="Monotype Corsiva" pitchFamily="66" charset="0"/>
              </a:rPr>
              <a:t>няколко</a:t>
            </a:r>
            <a:r>
              <a:rPr lang="ru-RU" sz="2800" dirty="0">
                <a:latin typeface="Monotype Corsiva" pitchFamily="66" charset="0"/>
              </a:rPr>
              <a:t> европейски </a:t>
            </a:r>
            <a:r>
              <a:rPr lang="ru-RU" sz="2800" dirty="0" err="1">
                <a:latin typeface="Monotype Corsiva" pitchFamily="66" charset="0"/>
              </a:rPr>
              <a:t>университети</a:t>
            </a:r>
            <a:r>
              <a:rPr lang="ru-RU" sz="2800" dirty="0">
                <a:latin typeface="Monotype Corsiva" pitchFamily="66" charset="0"/>
              </a:rPr>
              <a:t> в </a:t>
            </a:r>
            <a:r>
              <a:rPr lang="ru-RU" sz="2800" dirty="0" err="1">
                <a:latin typeface="Monotype Corsiva" pitchFamily="66" charset="0"/>
              </a:rPr>
              <a:t>Полша</a:t>
            </a:r>
            <a:r>
              <a:rPr lang="ru-RU" sz="2800" dirty="0">
                <a:latin typeface="Monotype Corsiva" pitchFamily="66" charset="0"/>
              </a:rPr>
              <a:t>, Франция, Португалия, Испания, </a:t>
            </a:r>
            <a:r>
              <a:rPr lang="ru-RU" sz="2800" dirty="0" err="1">
                <a:latin typeface="Monotype Corsiva" pitchFamily="66" charset="0"/>
              </a:rPr>
              <a:t>Хърватска</a:t>
            </a:r>
            <a:r>
              <a:rPr lang="ru-RU" sz="2800" dirty="0">
                <a:latin typeface="Monotype Corsiva" pitchFamily="66" charset="0"/>
              </a:rPr>
              <a:t>, Литва, </a:t>
            </a:r>
            <a:r>
              <a:rPr lang="ru-RU" sz="2800" dirty="0" err="1">
                <a:latin typeface="Monotype Corsiva" pitchFamily="66" charset="0"/>
              </a:rPr>
              <a:t>Гърция</a:t>
            </a:r>
            <a:r>
              <a:rPr lang="ru-RU" sz="2800" dirty="0" smtClean="0">
                <a:latin typeface="Monotype Corsiva" pitchFamily="66" charset="0"/>
              </a:rPr>
              <a:t>,  </a:t>
            </a:r>
            <a:r>
              <a:rPr lang="ru-RU" sz="2800" dirty="0">
                <a:latin typeface="Monotype Corsiva" pitchFamily="66" charset="0"/>
              </a:rPr>
              <a:t>довели до </a:t>
            </a:r>
            <a:r>
              <a:rPr lang="ru-RU" sz="2800" dirty="0" err="1">
                <a:latin typeface="Monotype Corsiva" pitchFamily="66" charset="0"/>
              </a:rPr>
              <a:t>акредитацията</a:t>
            </a:r>
            <a:r>
              <a:rPr lang="ru-RU" sz="2800" dirty="0">
                <a:latin typeface="Monotype Corsiva" pitchFamily="66" charset="0"/>
              </a:rPr>
              <a:t> на </a:t>
            </a:r>
            <a:r>
              <a:rPr lang="ru-RU" sz="2800" dirty="0" err="1">
                <a:latin typeface="Monotype Corsiva" pitchFamily="66" charset="0"/>
              </a:rPr>
              <a:t>Younet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като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приемащата</a:t>
            </a:r>
            <a:r>
              <a:rPr lang="ru-RU" sz="2800" dirty="0">
                <a:latin typeface="Monotype Corsiva" pitchFamily="66" charset="0"/>
              </a:rPr>
              <a:t> институция за </a:t>
            </a:r>
            <a:r>
              <a:rPr lang="ru-RU" sz="2800" dirty="0" err="1" smtClean="0">
                <a:latin typeface="Monotype Corsiva" pitchFamily="66" charset="0"/>
              </a:rPr>
              <a:t>студенти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по"Еразъм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+’’</a:t>
            </a:r>
            <a:endParaRPr lang="bg-BG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3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1503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bg-BG" sz="5400" dirty="0" smtClean="0">
                <a:latin typeface="Monotype Corsiva" pitchFamily="66" charset="0"/>
              </a:rPr>
              <a:t>Курс за обучение</a:t>
            </a:r>
            <a:endParaRPr lang="bg-BG" sz="5400" dirty="0">
              <a:latin typeface="Monotype Corsiva" pitchFamily="66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Monotype Corsiva" pitchFamily="66" charset="0"/>
              </a:rPr>
              <a:t>В "</a:t>
            </a:r>
            <a:r>
              <a:rPr lang="ru-RU" dirty="0" smtClean="0">
                <a:latin typeface="Monotype Corsiva" pitchFamily="66" charset="0"/>
              </a:rPr>
              <a:t>курса </a:t>
            </a:r>
            <a:r>
              <a:rPr lang="ru-RU" dirty="0">
                <a:latin typeface="Monotype Corsiva" pitchFamily="66" charset="0"/>
              </a:rPr>
              <a:t>за обучение", </a:t>
            </a:r>
            <a:r>
              <a:rPr lang="ru-RU" dirty="0" err="1" smtClean="0">
                <a:latin typeface="Monotype Corsiva" pitchFamily="66" charset="0"/>
              </a:rPr>
              <a:t>има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възможност</a:t>
            </a:r>
            <a:r>
              <a:rPr lang="ru-RU" dirty="0" smtClean="0">
                <a:latin typeface="Monotype Corsiva" pitchFamily="66" charset="0"/>
              </a:rPr>
              <a:t> за </a:t>
            </a:r>
            <a:r>
              <a:rPr lang="ru-RU" dirty="0" err="1">
                <a:latin typeface="Monotype Corsiva" pitchFamily="66" charset="0"/>
              </a:rPr>
              <a:t>дискусия</a:t>
            </a:r>
            <a:r>
              <a:rPr lang="ru-RU" dirty="0">
                <a:latin typeface="Monotype Corsiva" pitchFamily="66" charset="0"/>
              </a:rPr>
              <a:t> между </a:t>
            </a:r>
            <a:r>
              <a:rPr lang="ru-RU" dirty="0" err="1">
                <a:latin typeface="Monotype Corsiva" pitchFamily="66" charset="0"/>
              </a:rPr>
              <a:t>професионалисти</a:t>
            </a:r>
            <a:r>
              <a:rPr lang="ru-RU" dirty="0">
                <a:latin typeface="Monotype Corsiva" pitchFamily="66" charset="0"/>
              </a:rPr>
              <a:t> и </a:t>
            </a:r>
            <a:r>
              <a:rPr lang="ru-RU" dirty="0" err="1">
                <a:latin typeface="Monotype Corsiva" pitchFamily="66" charset="0"/>
              </a:rPr>
              <a:t>млади</a:t>
            </a:r>
            <a:r>
              <a:rPr lang="ru-RU" dirty="0">
                <a:latin typeface="Monotype Corsiva" pitchFamily="66" charset="0"/>
              </a:rPr>
              <a:t> хора, </a:t>
            </a:r>
            <a:r>
              <a:rPr lang="ru-RU" dirty="0" err="1">
                <a:latin typeface="Monotype Corsiva" pitchFamily="66" charset="0"/>
              </a:rPr>
              <a:t>интересуващи</a:t>
            </a:r>
            <a:r>
              <a:rPr lang="ru-RU" dirty="0">
                <a:latin typeface="Monotype Corsiva" pitchFamily="66" charset="0"/>
              </a:rPr>
              <a:t> се от </a:t>
            </a:r>
            <a:r>
              <a:rPr lang="ru-RU" dirty="0" err="1">
                <a:latin typeface="Monotype Corsiva" pitchFamily="66" charset="0"/>
              </a:rPr>
              <a:t>конкретни</a:t>
            </a:r>
            <a:r>
              <a:rPr lang="ru-RU" dirty="0">
                <a:latin typeface="Monotype Corsiva" pitchFamily="66" charset="0"/>
              </a:rPr>
              <a:t> области на </a:t>
            </a:r>
            <a:r>
              <a:rPr lang="ru-RU" dirty="0" err="1">
                <a:latin typeface="Monotype Corsiva" pitchFamily="66" charset="0"/>
              </a:rPr>
              <a:t>познанието</a:t>
            </a:r>
            <a:r>
              <a:rPr lang="ru-RU" dirty="0">
                <a:latin typeface="Monotype Corsiva" pitchFamily="66" charset="0"/>
              </a:rPr>
              <a:t>, чрез обмен на </a:t>
            </a:r>
            <a:r>
              <a:rPr lang="ru-RU" dirty="0" err="1">
                <a:latin typeface="Monotype Corsiva" pitchFamily="66" charset="0"/>
              </a:rPr>
              <a:t>добри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практики и </a:t>
            </a:r>
            <a:r>
              <a:rPr lang="ru-RU" dirty="0">
                <a:latin typeface="Monotype Corsiva" pitchFamily="66" charset="0"/>
              </a:rPr>
              <a:t>участие в </a:t>
            </a:r>
            <a:r>
              <a:rPr lang="ru-RU" dirty="0" err="1">
                <a:latin typeface="Monotype Corsiva" pitchFamily="66" charset="0"/>
              </a:rPr>
              <a:t>тематични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семинари</a:t>
            </a:r>
            <a:r>
              <a:rPr lang="ru-RU" dirty="0" smtClean="0">
                <a:latin typeface="Monotype Corsiva" pitchFamily="66" charset="0"/>
              </a:rPr>
              <a:t>. </a:t>
            </a:r>
            <a:r>
              <a:rPr lang="ru-RU" dirty="0" err="1" smtClean="0">
                <a:latin typeface="Monotype Corsiva" pitchFamily="66" charset="0"/>
              </a:rPr>
              <a:t>Тези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инициативи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насърчавани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и </a:t>
            </a:r>
            <a:r>
              <a:rPr lang="ru-RU" dirty="0" err="1">
                <a:latin typeface="Monotype Corsiva" pitchFamily="66" charset="0"/>
              </a:rPr>
              <a:t>финансирани</a:t>
            </a:r>
            <a:r>
              <a:rPr lang="ru-RU" dirty="0">
                <a:latin typeface="Monotype Corsiva" pitchFamily="66" charset="0"/>
              </a:rPr>
              <a:t> от </a:t>
            </a:r>
            <a:r>
              <a:rPr lang="ru-RU" dirty="0" err="1" smtClean="0">
                <a:latin typeface="Monotype Corsiva" pitchFamily="66" charset="0"/>
              </a:rPr>
              <a:t>европейската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програма</a:t>
            </a:r>
            <a:r>
              <a:rPr lang="ru-RU" dirty="0" smtClean="0">
                <a:latin typeface="Monotype Corsiva" pitchFamily="66" charset="0"/>
              </a:rPr>
              <a:t>  </a:t>
            </a:r>
            <a:r>
              <a:rPr lang="ru-RU" dirty="0" err="1" smtClean="0">
                <a:latin typeface="Monotype Corsiva" pitchFamily="66" charset="0"/>
              </a:rPr>
              <a:t>Еразъм</a:t>
            </a:r>
            <a:r>
              <a:rPr lang="ru-RU" dirty="0" smtClean="0">
                <a:latin typeface="Monotype Corsiva" pitchFamily="66" charset="0"/>
              </a:rPr>
              <a:t>+. </a:t>
            </a:r>
            <a:r>
              <a:rPr lang="ru-RU" dirty="0" err="1" smtClean="0">
                <a:latin typeface="Monotype Corsiva" pitchFamily="66" charset="0"/>
              </a:rPr>
              <a:t>Пълен</a:t>
            </a:r>
            <a:r>
              <a:rPr lang="ru-RU" dirty="0" smtClean="0">
                <a:latin typeface="Monotype Corsiva" pitchFamily="66" charset="0"/>
              </a:rPr>
              <a:t> пансион и </a:t>
            </a:r>
            <a:r>
              <a:rPr lang="ru-RU" dirty="0" err="1" smtClean="0">
                <a:latin typeface="Monotype Corsiva" pitchFamily="66" charset="0"/>
              </a:rPr>
              <a:t>разходи</a:t>
            </a:r>
            <a:r>
              <a:rPr lang="ru-RU" dirty="0" smtClean="0">
                <a:latin typeface="Monotype Corsiva" pitchFamily="66" charset="0"/>
              </a:rPr>
              <a:t> за </a:t>
            </a:r>
            <a:r>
              <a:rPr lang="ru-RU" dirty="0" err="1" smtClean="0">
                <a:latin typeface="Monotype Corsiva" pitchFamily="66" charset="0"/>
              </a:rPr>
              <a:t>храна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включени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във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финансирането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както</a:t>
            </a:r>
            <a:r>
              <a:rPr lang="ru-RU" dirty="0">
                <a:latin typeface="Monotype Corsiva" pitchFamily="66" charset="0"/>
              </a:rPr>
              <a:t> и част от </a:t>
            </a:r>
            <a:r>
              <a:rPr lang="ru-RU" dirty="0" err="1">
                <a:latin typeface="Monotype Corsiva" pitchFamily="66" charset="0"/>
              </a:rPr>
              <a:t>пътните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разходи</a:t>
            </a:r>
            <a:r>
              <a:rPr lang="ru-RU" dirty="0">
                <a:latin typeface="Monotype Corsiva" pitchFamily="66" charset="0"/>
              </a:rPr>
              <a:t> (</a:t>
            </a:r>
            <a:r>
              <a:rPr lang="ru-RU" dirty="0" err="1">
                <a:latin typeface="Monotype Corsiva" pitchFamily="66" charset="0"/>
              </a:rPr>
              <a:t>възстановяване</a:t>
            </a:r>
            <a:r>
              <a:rPr lang="ru-RU" dirty="0">
                <a:latin typeface="Monotype Corsiva" pitchFamily="66" charset="0"/>
              </a:rPr>
              <a:t> на </a:t>
            </a:r>
            <a:r>
              <a:rPr lang="ru-RU" dirty="0" err="1">
                <a:latin typeface="Monotype Corsiva" pitchFamily="66" charset="0"/>
              </a:rPr>
              <a:t>пътните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разходи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варира</a:t>
            </a:r>
            <a:r>
              <a:rPr lang="ru-RU" dirty="0">
                <a:latin typeface="Monotype Corsiva" pitchFamily="66" charset="0"/>
              </a:rPr>
              <a:t> от страна на страна, до максимум от </a:t>
            </a:r>
            <a:r>
              <a:rPr lang="ru-RU" dirty="0" smtClean="0">
                <a:latin typeface="Monotype Corsiva" pitchFamily="66" charset="0"/>
              </a:rPr>
              <a:t>450евро). </a:t>
            </a:r>
            <a:r>
              <a:rPr lang="ru-RU" dirty="0" err="1" smtClean="0">
                <a:latin typeface="Monotype Corsiva" pitchFamily="66" charset="0"/>
              </a:rPr>
              <a:t>Участниците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в курса на обучение </a:t>
            </a:r>
            <a:r>
              <a:rPr lang="ru-RU" dirty="0" err="1">
                <a:latin typeface="Monotype Corsiva" pitchFamily="66" charset="0"/>
              </a:rPr>
              <a:t>получават</a:t>
            </a:r>
            <a:r>
              <a:rPr lang="ru-RU" dirty="0">
                <a:latin typeface="Monotype Corsiva" pitchFamily="66" charset="0"/>
              </a:rPr>
              <a:t> в края на </a:t>
            </a:r>
            <a:r>
              <a:rPr lang="ru-RU" dirty="0" smtClean="0">
                <a:latin typeface="Monotype Corsiva" pitchFamily="66" charset="0"/>
              </a:rPr>
              <a:t>опита си </a:t>
            </a:r>
            <a:r>
              <a:rPr lang="ru-RU" dirty="0">
                <a:latin typeface="Monotype Corsiva" pitchFamily="66" charset="0"/>
              </a:rPr>
              <a:t>европейски сертификат, наречен "</a:t>
            </a:r>
            <a:r>
              <a:rPr lang="ru-RU" dirty="0" err="1">
                <a:latin typeface="Monotype Corsiva" pitchFamily="66" charset="0"/>
              </a:rPr>
              <a:t>Youthpass</a:t>
            </a:r>
            <a:r>
              <a:rPr lang="ru-RU" dirty="0">
                <a:latin typeface="Monotype Corsiva" pitchFamily="66" charset="0"/>
              </a:rPr>
              <a:t>", </a:t>
            </a:r>
            <a:r>
              <a:rPr lang="ru-RU" dirty="0" smtClean="0">
                <a:latin typeface="Monotype Corsiva" pitchFamily="66" charset="0"/>
              </a:rPr>
              <a:t>валиден </a:t>
            </a:r>
            <a:r>
              <a:rPr lang="ru-RU" dirty="0">
                <a:latin typeface="Monotype Corsiva" pitchFamily="66" charset="0"/>
              </a:rPr>
              <a:t>за CV.</a:t>
            </a:r>
            <a:endParaRPr lang="bg-BG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57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28419"/>
            <a:ext cx="8229600" cy="1024317"/>
          </a:xfrm>
        </p:spPr>
        <p:txBody>
          <a:bodyPr>
            <a:normAutofit/>
          </a:bodyPr>
          <a:lstStyle/>
          <a:p>
            <a:pPr algn="ctr"/>
            <a:r>
              <a:rPr lang="bg-BG" sz="5400" dirty="0" smtClean="0">
                <a:latin typeface="Monotype Corsiva" pitchFamily="66" charset="0"/>
              </a:rPr>
              <a:t>Европейски проекти</a:t>
            </a:r>
            <a:endParaRPr lang="bg-BG" sz="5400" dirty="0">
              <a:latin typeface="Monotype Corsiva" pitchFamily="66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1196752"/>
            <a:ext cx="8589640" cy="4572000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Monotype Corsiva" pitchFamily="66" charset="0"/>
              </a:rPr>
              <a:t>Younet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дава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възможност</a:t>
            </a:r>
            <a:r>
              <a:rPr lang="ru-RU" sz="2800" dirty="0" smtClean="0">
                <a:latin typeface="Monotype Corsiva" pitchFamily="66" charset="0"/>
              </a:rPr>
              <a:t> на </a:t>
            </a:r>
            <a:r>
              <a:rPr lang="ru-RU" sz="2800" dirty="0" err="1" smtClean="0">
                <a:latin typeface="Monotype Corsiva" pitchFamily="66" charset="0"/>
              </a:rPr>
              <a:t>всеки</a:t>
            </a:r>
            <a:r>
              <a:rPr lang="ru-RU" sz="2800" dirty="0" smtClean="0">
                <a:latin typeface="Monotype Corsiva" pitchFamily="66" charset="0"/>
              </a:rPr>
              <a:t> да </a:t>
            </a:r>
            <a:r>
              <a:rPr lang="ru-RU" sz="2800" dirty="0" err="1" smtClean="0">
                <a:latin typeface="Monotype Corsiva" pitchFamily="66" charset="0"/>
              </a:rPr>
              <a:t>премие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през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краткосрочни</a:t>
            </a:r>
            <a:r>
              <a:rPr lang="ru-RU" sz="2800" dirty="0" smtClean="0">
                <a:latin typeface="Monotype Corsiva" pitchFamily="66" charset="0"/>
              </a:rPr>
              <a:t> или </a:t>
            </a:r>
            <a:r>
              <a:rPr lang="ru-RU" sz="2800" dirty="0" err="1" smtClean="0">
                <a:latin typeface="Monotype Corsiva" pitchFamily="66" charset="0"/>
              </a:rPr>
              <a:t>дългосрочни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проекти</a:t>
            </a:r>
            <a:r>
              <a:rPr lang="ru-RU" sz="2800" dirty="0" smtClean="0">
                <a:latin typeface="Monotype Corsiva" pitchFamily="66" charset="0"/>
              </a:rPr>
              <a:t> по </a:t>
            </a:r>
            <a:r>
              <a:rPr lang="ru-RU" sz="2800" dirty="0" err="1" smtClean="0">
                <a:latin typeface="Monotype Corsiva" pitchFamily="66" charset="0"/>
              </a:rPr>
              <a:t>различни</a:t>
            </a:r>
            <a:r>
              <a:rPr lang="ru-RU" sz="2800" dirty="0" smtClean="0">
                <a:latin typeface="Monotype Corsiva" pitchFamily="66" charset="0"/>
              </a:rPr>
              <a:t> теми и </a:t>
            </a:r>
            <a:r>
              <a:rPr lang="ru-RU" sz="2800" dirty="0" err="1" smtClean="0">
                <a:latin typeface="Monotype Corsiva" pitchFamily="66" charset="0"/>
              </a:rPr>
              <a:t>видове</a:t>
            </a:r>
            <a:r>
              <a:rPr lang="ru-RU" sz="2800" dirty="0" smtClean="0">
                <a:latin typeface="Monotype Corsiva" pitchFamily="66" charset="0"/>
              </a:rPr>
              <a:t> без </a:t>
            </a:r>
            <a:r>
              <a:rPr lang="ru-RU" sz="2800" dirty="0" err="1" smtClean="0">
                <a:latin typeface="Monotype Corsiva" pitchFamily="66" charset="0"/>
              </a:rPr>
              <a:t>никакви</a:t>
            </a:r>
            <a:r>
              <a:rPr lang="ru-RU" sz="2800" dirty="0" smtClean="0">
                <a:latin typeface="Monotype Corsiva" pitchFamily="66" charset="0"/>
              </a:rPr>
              <a:t> . </a:t>
            </a:r>
            <a:r>
              <a:rPr lang="ru-RU" sz="2800" dirty="0" err="1" smtClean="0">
                <a:latin typeface="Monotype Corsiva" pitchFamily="66" charset="0"/>
              </a:rPr>
              <a:t>Участникът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има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възможност</a:t>
            </a:r>
            <a:r>
              <a:rPr lang="ru-RU" sz="2800" dirty="0">
                <a:latin typeface="Monotype Corsiva" pitchFamily="66" charset="0"/>
              </a:rPr>
              <a:t> по </a:t>
            </a:r>
            <a:r>
              <a:rPr lang="ru-RU" sz="2800" dirty="0" err="1">
                <a:latin typeface="Monotype Corsiva" pitchFamily="66" charset="0"/>
              </a:rPr>
              <a:t>този</a:t>
            </a:r>
            <a:r>
              <a:rPr lang="ru-RU" sz="2800" dirty="0">
                <a:latin typeface="Monotype Corsiva" pitchFamily="66" charset="0"/>
              </a:rPr>
              <a:t> начин да </a:t>
            </a:r>
            <a:r>
              <a:rPr lang="ru-RU" sz="2800" dirty="0" smtClean="0">
                <a:latin typeface="Monotype Corsiva" pitchFamily="66" charset="0"/>
              </a:rPr>
              <a:t>посети ново </a:t>
            </a:r>
            <a:r>
              <a:rPr lang="ru-RU" sz="2800" dirty="0" err="1">
                <a:latin typeface="Monotype Corsiva" pitchFamily="66" charset="0"/>
              </a:rPr>
              <a:t>място</a:t>
            </a:r>
            <a:r>
              <a:rPr lang="ru-RU" sz="2800" dirty="0">
                <a:latin typeface="Monotype Corsiva" pitchFamily="66" charset="0"/>
              </a:rPr>
              <a:t>, да </a:t>
            </a:r>
            <a:r>
              <a:rPr lang="ru-RU" sz="2800" dirty="0" err="1" smtClean="0">
                <a:latin typeface="Monotype Corsiva" pitchFamily="66" charset="0"/>
              </a:rPr>
              <a:t>извърши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професионален</a:t>
            </a:r>
            <a:r>
              <a:rPr lang="ru-RU" sz="2800" dirty="0">
                <a:latin typeface="Monotype Corsiva" pitchFamily="66" charset="0"/>
              </a:rPr>
              <a:t> опит в </a:t>
            </a:r>
            <a:r>
              <a:rPr lang="ru-RU" sz="2800" dirty="0" err="1">
                <a:latin typeface="Monotype Corsiva" pitchFamily="66" charset="0"/>
              </a:rPr>
              <a:t>различни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области, да посети </a:t>
            </a:r>
            <a:r>
              <a:rPr lang="ru-RU" sz="2800" dirty="0" err="1">
                <a:latin typeface="Monotype Corsiva" pitchFamily="66" charset="0"/>
              </a:rPr>
              <a:t>езиков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курс , да получи европейски сертификат и </a:t>
            </a:r>
            <a:r>
              <a:rPr lang="ru-RU" sz="2800" dirty="0">
                <a:latin typeface="Monotype Corsiva" pitchFamily="66" charset="0"/>
              </a:rPr>
              <a:t>нови </a:t>
            </a:r>
            <a:r>
              <a:rPr lang="ru-RU" sz="2800" dirty="0" err="1">
                <a:latin typeface="Monotype Corsiva" pitchFamily="66" charset="0"/>
              </a:rPr>
              <a:t>международни</a:t>
            </a:r>
            <a:r>
              <a:rPr lang="ru-RU" sz="2800" dirty="0">
                <a:latin typeface="Monotype Corsiva" pitchFamily="66" charset="0"/>
              </a:rPr>
              <a:t> приятели </a:t>
            </a:r>
            <a:r>
              <a:rPr lang="ru-RU" sz="2800" dirty="0" smtClean="0">
                <a:latin typeface="Monotype Corsiva" pitchFamily="66" charset="0"/>
              </a:rPr>
              <a:t>. </a:t>
            </a:r>
            <a:r>
              <a:rPr lang="ru-RU" sz="2800" dirty="0">
                <a:latin typeface="Monotype Corsiva" pitchFamily="66" charset="0"/>
              </a:rPr>
              <a:t>ЕС ежегодно </a:t>
            </a:r>
            <a:r>
              <a:rPr lang="ru-RU" sz="2800" dirty="0" err="1">
                <a:latin typeface="Monotype Corsiva" pitchFamily="66" charset="0"/>
              </a:rPr>
              <a:t>инвестира</a:t>
            </a:r>
            <a:r>
              <a:rPr lang="ru-RU" sz="2800" dirty="0">
                <a:latin typeface="Monotype Corsiva" pitchFamily="66" charset="0"/>
              </a:rPr>
              <a:t> средства и </a:t>
            </a:r>
            <a:r>
              <a:rPr lang="ru-RU" sz="2800" dirty="0" err="1">
                <a:latin typeface="Monotype Corsiva" pitchFamily="66" charset="0"/>
              </a:rPr>
              <a:t>енергия</a:t>
            </a:r>
            <a:r>
              <a:rPr lang="ru-RU" sz="2800" dirty="0">
                <a:latin typeface="Monotype Corsiva" pitchFamily="66" charset="0"/>
              </a:rPr>
              <a:t>, за да </a:t>
            </a:r>
            <a:r>
              <a:rPr lang="ru-RU" sz="2800" dirty="0" err="1" smtClean="0">
                <a:latin typeface="Monotype Corsiva" pitchFamily="66" charset="0"/>
              </a:rPr>
              <a:t>финансира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мобилността</a:t>
            </a:r>
            <a:r>
              <a:rPr lang="ru-RU" sz="2800" dirty="0">
                <a:latin typeface="Monotype Corsiva" pitchFamily="66" charset="0"/>
              </a:rPr>
              <a:t> на </a:t>
            </a:r>
            <a:r>
              <a:rPr lang="ru-RU" sz="2800" dirty="0" err="1">
                <a:latin typeface="Monotype Corsiva" pitchFamily="66" charset="0"/>
              </a:rPr>
              <a:t>младите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хора чрез </a:t>
            </a:r>
            <a:r>
              <a:rPr lang="ru-RU" sz="2800" dirty="0" err="1" smtClean="0">
                <a:latin typeface="Monotype Corsiva" pitchFamily="66" charset="0"/>
              </a:rPr>
              <a:t>културени</a:t>
            </a:r>
            <a:r>
              <a:rPr lang="ru-RU" sz="2800" dirty="0" smtClean="0">
                <a:latin typeface="Monotype Corsiva" pitchFamily="66" charset="0"/>
              </a:rPr>
              <a:t> обмени и </a:t>
            </a:r>
            <a:r>
              <a:rPr lang="ru-RU" sz="2800" dirty="0" err="1" smtClean="0">
                <a:latin typeface="Monotype Corsiva" pitchFamily="66" charset="0"/>
              </a:rPr>
              <a:t>курсове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>
                <a:latin typeface="Monotype Corsiva" pitchFamily="66" charset="0"/>
              </a:rPr>
              <a:t>за обучение, в </a:t>
            </a:r>
            <a:r>
              <a:rPr lang="ru-RU" sz="2800" dirty="0" err="1">
                <a:latin typeface="Monotype Corsiva" pitchFamily="66" charset="0"/>
              </a:rPr>
              <a:t>рамките</a:t>
            </a:r>
            <a:r>
              <a:rPr lang="ru-RU" sz="2800" dirty="0">
                <a:latin typeface="Monotype Corsiva" pitchFamily="66" charset="0"/>
              </a:rPr>
              <a:t> на </a:t>
            </a:r>
            <a:r>
              <a:rPr lang="ru-RU" sz="2800" dirty="0" err="1">
                <a:latin typeface="Monotype Corsiva" pitchFamily="66" charset="0"/>
              </a:rPr>
              <a:t>които</a:t>
            </a:r>
            <a:r>
              <a:rPr lang="ru-RU" sz="2800" dirty="0">
                <a:latin typeface="Monotype Corsiva" pitchFamily="66" charset="0"/>
              </a:rPr>
              <a:t> се </a:t>
            </a:r>
            <a:r>
              <a:rPr lang="ru-RU" sz="2800" dirty="0" err="1">
                <a:latin typeface="Monotype Corsiva" pitchFamily="66" charset="0"/>
              </a:rPr>
              <a:t>покриват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разходите</a:t>
            </a:r>
            <a:r>
              <a:rPr lang="ru-RU" sz="2800" dirty="0">
                <a:latin typeface="Monotype Corsiva" pitchFamily="66" charset="0"/>
              </a:rPr>
              <a:t> за </a:t>
            </a:r>
            <a:r>
              <a:rPr lang="ru-RU" sz="2800" dirty="0" err="1">
                <a:latin typeface="Monotype Corsiva" pitchFamily="66" charset="0"/>
              </a:rPr>
              <a:t>пътуване</a:t>
            </a:r>
            <a:r>
              <a:rPr lang="ru-RU" sz="2800" dirty="0">
                <a:latin typeface="Monotype Corsiva" pitchFamily="66" charset="0"/>
              </a:rPr>
              <a:t>, </a:t>
            </a:r>
            <a:r>
              <a:rPr lang="ru-RU" sz="2800" dirty="0" err="1">
                <a:latin typeface="Monotype Corsiva" pitchFamily="66" charset="0"/>
              </a:rPr>
              <a:t>настаняване</a:t>
            </a:r>
            <a:r>
              <a:rPr lang="ru-RU" sz="2800" dirty="0">
                <a:latin typeface="Monotype Corsiva" pitchFamily="66" charset="0"/>
              </a:rPr>
              <a:t> и </a:t>
            </a:r>
            <a:r>
              <a:rPr lang="ru-RU" sz="2800" dirty="0" err="1" smtClean="0">
                <a:latin typeface="Monotype Corsiva" pitchFamily="66" charset="0"/>
              </a:rPr>
              <a:t>всички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останали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дейности</a:t>
            </a:r>
            <a:r>
              <a:rPr lang="ru-RU" sz="2800" dirty="0">
                <a:latin typeface="Monotype Corsiva" pitchFamily="66" charset="0"/>
              </a:rPr>
              <a:t>.</a:t>
            </a:r>
            <a:endParaRPr lang="bg-BG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388724" cy="6962642"/>
          </a:xfrm>
        </p:spPr>
      </p:pic>
    </p:spTree>
    <p:extLst>
      <p:ext uri="{BB962C8B-B14F-4D97-AF65-F5344CB8AC3E}">
        <p14:creationId xmlns:p14="http://schemas.microsoft.com/office/powerpoint/2010/main" val="135074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Живост">
  <a:themeElements>
    <a:clrScheme name="Живост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Живост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192</TotalTime>
  <Words>593</Words>
  <Application>Microsoft Office PowerPoint</Application>
  <PresentationFormat>On-screen Show (4:3)</PresentationFormat>
  <Paragraphs>130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Живост</vt:lpstr>
      <vt:lpstr>IFOM – YouNet</vt:lpstr>
      <vt:lpstr>Основна дейност</vt:lpstr>
      <vt:lpstr>Състав на организацията</vt:lpstr>
      <vt:lpstr>PowerPoint Presentation</vt:lpstr>
      <vt:lpstr>Мисия</vt:lpstr>
      <vt:lpstr>История</vt:lpstr>
      <vt:lpstr>Курс за обучение</vt:lpstr>
      <vt:lpstr>Европейски проекти</vt:lpstr>
      <vt:lpstr>PowerPoint Presentation</vt:lpstr>
      <vt:lpstr>Нашият опит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Dell</dc:creator>
  <cp:lastModifiedBy>pc5</cp:lastModifiedBy>
  <cp:revision>21</cp:revision>
  <dcterms:created xsi:type="dcterms:W3CDTF">2017-04-26T14:58:40Z</dcterms:created>
  <dcterms:modified xsi:type="dcterms:W3CDTF">2017-05-11T06:29:42Z</dcterms:modified>
</cp:coreProperties>
</file>